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68"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3953"/>
  </p:normalViewPr>
  <p:slideViewPr>
    <p:cSldViewPr snapToGrid="0" snapToObjects="1">
      <p:cViewPr varScale="1">
        <p:scale>
          <a:sx n="80" d="100"/>
          <a:sy n="80" d="100"/>
        </p:scale>
        <p:origin x="60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5D7832-D172-1545-98E3-58EBD3F19563}" type="datetimeFigureOut">
              <a:rPr kumimoji="1" lang="zh-CN" altLang="en-US" smtClean="0"/>
              <a:t>2017/5/5</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B197F8-BEA9-404B-8932-FC77D5984176}" type="slidenum">
              <a:rPr kumimoji="1" lang="zh-CN" altLang="en-US" smtClean="0"/>
              <a:t>‹#›</a:t>
            </a:fld>
            <a:endParaRPr kumimoji="1" lang="zh-CN" altLang="en-US"/>
          </a:p>
        </p:txBody>
      </p:sp>
    </p:spTree>
    <p:extLst>
      <p:ext uri="{BB962C8B-B14F-4D97-AF65-F5344CB8AC3E}">
        <p14:creationId xmlns:p14="http://schemas.microsoft.com/office/powerpoint/2010/main" val="718595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58B197F8-BEA9-404B-8932-FC77D5984176}" type="slidenum">
              <a:rPr kumimoji="1" lang="zh-CN" altLang="en-US" smtClean="0"/>
              <a:t>9</a:t>
            </a:fld>
            <a:endParaRPr kumimoji="1" lang="zh-CN" altLang="en-US"/>
          </a:p>
        </p:txBody>
      </p:sp>
    </p:spTree>
    <p:extLst>
      <p:ext uri="{BB962C8B-B14F-4D97-AF65-F5344CB8AC3E}">
        <p14:creationId xmlns:p14="http://schemas.microsoft.com/office/powerpoint/2010/main" val="65439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7" name="Date Placeholder 6"/>
          <p:cNvSpPr>
            <a:spLocks noGrp="1"/>
          </p:cNvSpPr>
          <p:nvPr>
            <p:ph type="dt" sz="half" idx="10"/>
          </p:nvPr>
        </p:nvSpPr>
        <p:spPr/>
        <p:txBody>
          <a:bodyPr/>
          <a:lstStyle/>
          <a:p>
            <a:fld id="{ECD19FB2-3AAB-4D03-B13A-2960828C78E3}" type="datetimeFigureOut">
              <a:rPr lang="en-US" dirty="0"/>
              <a:t>5/5/17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1B80C674-7DFC-42FE-B9CD-82963CDB1557}" type="datetimeFigureOut">
              <a:rPr lang="en-US" dirty="0"/>
              <a:t>5/5/17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2076456F-F47D-4F25-8053-2A695DA0CA7D}" type="datetimeFigureOut">
              <a:rPr lang="en-US" dirty="0"/>
              <a:t>5/5/17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zh-CN" altLang="en-US" smtClean="0"/>
              <a:t>单击此处编辑母版标题样式</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5D6C7379-69CC-4837-9905-BEBA22830C8A}" type="datetimeFigureOut">
              <a:rPr lang="en-US" dirty="0"/>
              <a:t>5/5/17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49EB8B7E-8AEE-4F10-BFEE-C999AD004D36}" type="datetimeFigureOut">
              <a:rPr lang="en-US" dirty="0"/>
              <a:t>5/5/17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三栏">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zh-CN" altLang="en-US" smtClean="0"/>
              <a:t>单击此处编辑母版标题样式</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zh-CN" altLang="en-US" smtClean="0"/>
              <a:t>单击此处编辑母版文本样式</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zh-CN" altLang="en-US" smtClean="0"/>
              <a:t>单击此处编辑母版文本样式</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3" name="Date Placeholder 2"/>
          <p:cNvSpPr>
            <a:spLocks noGrp="1"/>
          </p:cNvSpPr>
          <p:nvPr>
            <p:ph type="dt" sz="half" idx="10"/>
          </p:nvPr>
        </p:nvSpPr>
        <p:spPr/>
        <p:txBody>
          <a:bodyPr/>
          <a:lstStyle/>
          <a:p>
            <a:fld id="{8668F3F9-58BC-440B-B37B-805B9055EF92}" type="datetimeFigureOut">
              <a:rPr lang="en-US" dirty="0"/>
              <a:t>5/5/17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三栏图片">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zh-CN" altLang="en-US" smtClean="0"/>
              <a:t>单击此处编辑母版标题样式</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3" name="Date Placeholder 2"/>
          <p:cNvSpPr>
            <a:spLocks noGrp="1"/>
          </p:cNvSpPr>
          <p:nvPr>
            <p:ph type="dt" sz="half" idx="10"/>
          </p:nvPr>
        </p:nvSpPr>
        <p:spPr/>
        <p:txBody>
          <a:bodyPr/>
          <a:lstStyle/>
          <a:p>
            <a:fld id="{0D5A53AF-48EA-489D-8260-9DCAB666386A}" type="datetimeFigureOut">
              <a:rPr lang="en-US" dirty="0"/>
              <a:t>5/5/17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dirty="0"/>
              <a:t>5/5/17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dirty="0"/>
              <a:t>5/5/17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dirty="0"/>
              <a:t>5/5/17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zh-CN" altLang="en-US" smtClean="0"/>
              <a:t>单击此处编辑母版标题样式</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0F39F4F5-F4D2-4D2A-AB60-88D37ADCB869}" type="datetimeFigureOut">
              <a:rPr lang="en-US" dirty="0"/>
              <a:t>5/5/17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dirty="0"/>
              <a:t>5/5/17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120000" y="2505075"/>
            <a:ext cx="5025216"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zh-CN" altLang="en-US" smtClean="0"/>
              <a:t>单击此处编辑母版文本样式</a:t>
            </a:r>
          </a:p>
        </p:txBody>
      </p:sp>
      <p:sp>
        <p:nvSpPr>
          <p:cNvPr id="6" name="Content Placeholder 5"/>
          <p:cNvSpPr>
            <a:spLocks noGrp="1"/>
          </p:cNvSpPr>
          <p:nvPr>
            <p:ph sz="quarter" idx="4"/>
          </p:nvPr>
        </p:nvSpPr>
        <p:spPr>
          <a:xfrm>
            <a:off x="6319840" y="2505075"/>
            <a:ext cx="5035548"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dirty="0"/>
              <a:t>5/5/17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dirty="0"/>
              <a:t>5/5/17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dirty="0"/>
              <a:t>5/5/17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F7D1BD23-6E54-4D9D-AD88-A2813C73CC25}" type="datetimeFigureOut">
              <a:rPr lang="en-US" dirty="0"/>
              <a:t>5/5/17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1471A834-4F3C-4AF9-9C74-05EC35A0F292}" type="datetimeFigureOut">
              <a:rPr lang="en-US" dirty="0"/>
              <a:t>5/5/17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1CF1133-3259-4C45-BABA-5B62D9C6F78D}" type="datetimeFigureOut">
              <a:rPr lang="en-US" dirty="0"/>
              <a:t>5/5/17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15.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15.tiff"/><Relationship Id="rId5" Type="http://schemas.openxmlformats.org/officeDocument/2006/relationships/image" Target="../media/image16.tiff"/><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tiff"/><Relationship Id="rId3" Type="http://schemas.openxmlformats.org/officeDocument/2006/relationships/image" Target="../media/image5.tiff"/></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tiff"/><Relationship Id="rId5" Type="http://schemas.openxmlformats.org/officeDocument/2006/relationships/image" Target="../media/image9.tiff"/><Relationship Id="rId6" Type="http://schemas.openxmlformats.org/officeDocument/2006/relationships/image" Target="../media/image10.tiff"/><Relationship Id="rId1" Type="http://schemas.openxmlformats.org/officeDocument/2006/relationships/slideLayout" Target="../slideLayouts/slideLayout1.xml"/><Relationship Id="rId2" Type="http://schemas.openxmlformats.org/officeDocument/2006/relationships/image" Target="../media/image6.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499360" y="2438400"/>
            <a:ext cx="7437120" cy="830997"/>
          </a:xfrm>
          <a:prstGeom prst="rect">
            <a:avLst/>
          </a:prstGeom>
          <a:noFill/>
        </p:spPr>
        <p:txBody>
          <a:bodyPr wrap="square" rtlCol="0">
            <a:spAutoFit/>
          </a:bodyPr>
          <a:lstStyle/>
          <a:p>
            <a:pPr algn="ctr"/>
            <a:r>
              <a:rPr kumimoji="1" lang="en-US" altLang="zh-CN" sz="4800" dirty="0" smtClean="0">
                <a:latin typeface="Microsoft YaHei" charset="-122"/>
                <a:ea typeface="Microsoft YaHei" charset="-122"/>
                <a:cs typeface="Microsoft YaHei" charset="-122"/>
              </a:rPr>
              <a:t>JavaScript</a:t>
            </a:r>
            <a:r>
              <a:rPr kumimoji="1" lang="zh-CN" altLang="en-US" sz="4800" dirty="0" smtClean="0">
                <a:latin typeface="Microsoft YaHei" charset="-122"/>
                <a:ea typeface="Microsoft YaHei" charset="-122"/>
                <a:cs typeface="Microsoft YaHei" charset="-122"/>
              </a:rPr>
              <a:t> </a:t>
            </a:r>
            <a:r>
              <a:rPr kumimoji="1" lang="en-US" altLang="zh-CN" sz="4800" dirty="0" smtClean="0">
                <a:latin typeface="Microsoft YaHei" charset="-122"/>
                <a:ea typeface="Microsoft YaHei" charset="-122"/>
                <a:cs typeface="Microsoft YaHei" charset="-122"/>
              </a:rPr>
              <a:t>&amp;</a:t>
            </a:r>
            <a:r>
              <a:rPr kumimoji="1" lang="zh-CN" altLang="en-US" sz="4800" dirty="0" smtClean="0">
                <a:latin typeface="Microsoft YaHei" charset="-122"/>
                <a:ea typeface="Microsoft YaHei" charset="-122"/>
                <a:cs typeface="Microsoft YaHei" charset="-122"/>
              </a:rPr>
              <a:t> 有限状态机</a:t>
            </a:r>
            <a:endParaRPr kumimoji="1" lang="zh-CN" altLang="en-US" sz="48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3440036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403108" y="2438400"/>
            <a:ext cx="7437120" cy="830997"/>
          </a:xfrm>
          <a:prstGeom prst="rect">
            <a:avLst/>
          </a:prstGeom>
          <a:noFill/>
        </p:spPr>
        <p:txBody>
          <a:bodyPr wrap="square" rtlCol="0">
            <a:spAutoFit/>
          </a:bodyPr>
          <a:lstStyle/>
          <a:p>
            <a:pPr algn="ctr"/>
            <a:r>
              <a:rPr kumimoji="1" lang="zh-CN" altLang="en-US" sz="4800" dirty="0" smtClean="0">
                <a:latin typeface="Microsoft YaHei" charset="-122"/>
                <a:ea typeface="Microsoft YaHei" charset="-122"/>
                <a:cs typeface="Microsoft YaHei" charset="-122"/>
              </a:rPr>
              <a:t>实现</a:t>
            </a:r>
            <a:endParaRPr kumimoji="1" lang="zh-CN" altLang="en-US" sz="48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459872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5364330" y="2352926"/>
            <a:ext cx="1846207" cy="1833562"/>
          </a:xfrm>
          <a:prstGeom prst="rect">
            <a:avLst/>
          </a:prstGeom>
        </p:spPr>
      </p:pic>
    </p:spTree>
    <p:extLst>
      <p:ext uri="{BB962C8B-B14F-4D97-AF65-F5344CB8AC3E}">
        <p14:creationId xmlns:p14="http://schemas.microsoft.com/office/powerpoint/2010/main" val="1535997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358900" y="1289050"/>
            <a:ext cx="9474200" cy="4279900"/>
          </a:xfrm>
          <a:prstGeom prst="rect">
            <a:avLst/>
          </a:prstGeom>
        </p:spPr>
      </p:pic>
    </p:spTree>
    <p:extLst>
      <p:ext uri="{BB962C8B-B14F-4D97-AF65-F5344CB8AC3E}">
        <p14:creationId xmlns:p14="http://schemas.microsoft.com/office/powerpoint/2010/main" val="21385678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995337" y="1572127"/>
            <a:ext cx="1712328" cy="3249159"/>
          </a:xfrm>
          <a:prstGeom prst="rect">
            <a:avLst/>
          </a:prstGeom>
          <a:noFill/>
        </p:spPr>
        <p:txBody>
          <a:bodyPr wrap="none" rtlCol="0">
            <a:spAutoFit/>
          </a:bodyPr>
          <a:lstStyle/>
          <a:p>
            <a:pPr>
              <a:lnSpc>
                <a:spcPct val="200000"/>
              </a:lnSpc>
            </a:pPr>
            <a:r>
              <a:rPr lang="en-US" altLang="zh-CN" sz="3600" dirty="0" smtClean="0">
                <a:latin typeface="Microsoft YaHei" charset="-122"/>
                <a:ea typeface="Microsoft YaHei" charset="-122"/>
                <a:cs typeface="Microsoft YaHei" charset="-122"/>
              </a:rPr>
              <a:t>xx </a:t>
            </a:r>
            <a:r>
              <a:rPr lang="zh-CN" altLang="en-US" sz="3600" dirty="0">
                <a:latin typeface="Microsoft YaHei" charset="-122"/>
                <a:ea typeface="Microsoft YaHei" charset="-122"/>
                <a:cs typeface="Microsoft YaHei" charset="-122"/>
              </a:rPr>
              <a:t>系统</a:t>
            </a:r>
          </a:p>
          <a:p>
            <a:pPr>
              <a:lnSpc>
                <a:spcPct val="200000"/>
              </a:lnSpc>
            </a:pPr>
            <a:r>
              <a:rPr lang="en-US" altLang="zh-CN" sz="3600" dirty="0">
                <a:latin typeface="Microsoft YaHei" charset="-122"/>
                <a:ea typeface="Microsoft YaHei" charset="-122"/>
                <a:cs typeface="Microsoft YaHei" charset="-122"/>
              </a:rPr>
              <a:t>xx </a:t>
            </a:r>
            <a:r>
              <a:rPr lang="zh-CN" altLang="en-US" sz="3600" dirty="0">
                <a:latin typeface="Microsoft YaHei" charset="-122"/>
                <a:ea typeface="Microsoft YaHei" charset="-122"/>
                <a:cs typeface="Microsoft YaHei" charset="-122"/>
              </a:rPr>
              <a:t>页面</a:t>
            </a:r>
          </a:p>
          <a:p>
            <a:pPr>
              <a:lnSpc>
                <a:spcPct val="200000"/>
              </a:lnSpc>
            </a:pPr>
            <a:r>
              <a:rPr lang="en-US" altLang="zh-CN" sz="3600" dirty="0">
                <a:latin typeface="Microsoft YaHei" charset="-122"/>
                <a:ea typeface="Microsoft YaHei" charset="-122"/>
                <a:cs typeface="Microsoft YaHei" charset="-122"/>
              </a:rPr>
              <a:t>xx </a:t>
            </a:r>
            <a:r>
              <a:rPr lang="zh-CN" altLang="en-US" sz="3600" dirty="0" smtClean="0">
                <a:latin typeface="Microsoft YaHei" charset="-122"/>
                <a:ea typeface="Microsoft YaHei" charset="-122"/>
                <a:cs typeface="Microsoft YaHei" charset="-122"/>
              </a:rPr>
              <a:t>组件</a:t>
            </a:r>
            <a:endParaRPr lang="zh-CN" altLang="en-US" sz="3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3159544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259531" y="0"/>
            <a:ext cx="11672937" cy="6858000"/>
          </a:xfrm>
          <a:prstGeom prst="rect">
            <a:avLst/>
          </a:prstGeom>
        </p:spPr>
      </p:pic>
    </p:spTree>
    <p:extLst>
      <p:ext uri="{BB962C8B-B14F-4D97-AF65-F5344CB8AC3E}">
        <p14:creationId xmlns:p14="http://schemas.microsoft.com/office/powerpoint/2010/main" val="128798758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424070" y="871957"/>
            <a:ext cx="2959100" cy="2451100"/>
          </a:xfrm>
          <a:prstGeom prst="rect">
            <a:avLst/>
          </a:prstGeom>
        </p:spPr>
      </p:pic>
      <p:pic>
        <p:nvPicPr>
          <p:cNvPr id="5" name="图片 4"/>
          <p:cNvPicPr>
            <a:picLocks noChangeAspect="1"/>
          </p:cNvPicPr>
          <p:nvPr/>
        </p:nvPicPr>
        <p:blipFill>
          <a:blip r:embed="rId3"/>
          <a:stretch>
            <a:fillRect/>
          </a:stretch>
        </p:blipFill>
        <p:spPr>
          <a:xfrm>
            <a:off x="1582820" y="3726783"/>
            <a:ext cx="2641600" cy="2324100"/>
          </a:xfrm>
          <a:prstGeom prst="rect">
            <a:avLst/>
          </a:prstGeom>
        </p:spPr>
      </p:pic>
      <p:pic>
        <p:nvPicPr>
          <p:cNvPr id="6" name="图片 5"/>
          <p:cNvPicPr>
            <a:picLocks noChangeAspect="1"/>
          </p:cNvPicPr>
          <p:nvPr/>
        </p:nvPicPr>
        <p:blipFill>
          <a:blip r:embed="rId4"/>
          <a:stretch>
            <a:fillRect/>
          </a:stretch>
        </p:blipFill>
        <p:spPr>
          <a:xfrm>
            <a:off x="7586579" y="871957"/>
            <a:ext cx="1574800" cy="1587500"/>
          </a:xfrm>
          <a:prstGeom prst="rect">
            <a:avLst/>
          </a:prstGeom>
        </p:spPr>
      </p:pic>
      <p:pic>
        <p:nvPicPr>
          <p:cNvPr id="7" name="图片 6"/>
          <p:cNvPicPr>
            <a:picLocks noChangeAspect="1"/>
          </p:cNvPicPr>
          <p:nvPr/>
        </p:nvPicPr>
        <p:blipFill>
          <a:blip r:embed="rId5"/>
          <a:stretch>
            <a:fillRect/>
          </a:stretch>
        </p:blipFill>
        <p:spPr>
          <a:xfrm>
            <a:off x="6113045" y="2844800"/>
            <a:ext cx="5067300" cy="4013200"/>
          </a:xfrm>
          <a:prstGeom prst="rect">
            <a:avLst/>
          </a:prstGeom>
        </p:spPr>
      </p:pic>
    </p:spTree>
    <p:extLst>
      <p:ext uri="{BB962C8B-B14F-4D97-AF65-F5344CB8AC3E}">
        <p14:creationId xmlns:p14="http://schemas.microsoft.com/office/powerpoint/2010/main" val="19008995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403108" y="2438400"/>
            <a:ext cx="7437120" cy="830997"/>
          </a:xfrm>
          <a:prstGeom prst="rect">
            <a:avLst/>
          </a:prstGeom>
          <a:noFill/>
        </p:spPr>
        <p:txBody>
          <a:bodyPr wrap="square" rtlCol="0">
            <a:spAutoFit/>
          </a:bodyPr>
          <a:lstStyle/>
          <a:p>
            <a:pPr algn="ctr"/>
            <a:r>
              <a:rPr kumimoji="1" lang="en-US" altLang="zh-CN" sz="4800" dirty="0" smtClean="0">
                <a:latin typeface="Microsoft YaHei" charset="-122"/>
                <a:ea typeface="Microsoft YaHei" charset="-122"/>
                <a:cs typeface="Microsoft YaHei" charset="-122"/>
              </a:rPr>
              <a:t>Thank</a:t>
            </a:r>
            <a:r>
              <a:rPr kumimoji="1" lang="zh-CN" altLang="en-US" sz="4800" dirty="0" smtClean="0">
                <a:latin typeface="Microsoft YaHei" charset="-122"/>
                <a:ea typeface="Microsoft YaHei" charset="-122"/>
                <a:cs typeface="Microsoft YaHei" charset="-122"/>
              </a:rPr>
              <a:t> </a:t>
            </a:r>
            <a:r>
              <a:rPr kumimoji="1" lang="en-US" altLang="zh-CN" sz="4800" dirty="0" smtClean="0">
                <a:latin typeface="Microsoft YaHei" charset="-122"/>
                <a:ea typeface="Microsoft YaHei" charset="-122"/>
                <a:cs typeface="Microsoft YaHei" charset="-122"/>
              </a:rPr>
              <a:t>You</a:t>
            </a:r>
            <a:endParaRPr kumimoji="1" lang="zh-CN" altLang="en-US" sz="48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7016111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499360" y="2438400"/>
            <a:ext cx="7437120" cy="830997"/>
          </a:xfrm>
          <a:prstGeom prst="rect">
            <a:avLst/>
          </a:prstGeom>
          <a:noFill/>
        </p:spPr>
        <p:txBody>
          <a:bodyPr wrap="square" rtlCol="0">
            <a:spAutoFit/>
          </a:bodyPr>
          <a:lstStyle/>
          <a:p>
            <a:pPr algn="ctr"/>
            <a:r>
              <a:rPr kumimoji="1" lang="zh-CN" altLang="en-US" sz="4800" dirty="0" smtClean="0">
                <a:latin typeface="Microsoft YaHei" charset="-122"/>
                <a:ea typeface="Microsoft YaHei" charset="-122"/>
                <a:cs typeface="Microsoft YaHei" charset="-122"/>
              </a:rPr>
              <a:t>什么是有限状态机？</a:t>
            </a:r>
            <a:endParaRPr kumimoji="1" lang="zh-CN" altLang="en-US" sz="48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5674558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548384" y="1877568"/>
            <a:ext cx="9253728" cy="1754326"/>
          </a:xfrm>
          <a:prstGeom prst="rect">
            <a:avLst/>
          </a:prstGeom>
          <a:noFill/>
        </p:spPr>
        <p:txBody>
          <a:bodyPr wrap="square" rtlCol="0">
            <a:spAutoFit/>
          </a:bodyPr>
          <a:lstStyle/>
          <a:p>
            <a:pPr>
              <a:lnSpc>
                <a:spcPct val="150000"/>
              </a:lnSpc>
            </a:pPr>
            <a:r>
              <a:rPr lang="zh-CN" altLang="en-US" sz="2400" b="1" dirty="0">
                <a:latin typeface="Microsoft YaHei" charset="-122"/>
                <a:ea typeface="Microsoft YaHei" charset="-122"/>
                <a:cs typeface="Microsoft YaHei" charset="-122"/>
              </a:rPr>
              <a:t>有限状态机</a:t>
            </a:r>
            <a:r>
              <a:rPr lang="zh-CN" altLang="en-US" sz="2400" dirty="0">
                <a:latin typeface="Microsoft YaHei" charset="-122"/>
                <a:ea typeface="Microsoft YaHei" charset="-122"/>
                <a:cs typeface="Microsoft YaHei" charset="-122"/>
              </a:rPr>
              <a:t>（英语：</a:t>
            </a:r>
            <a:r>
              <a:rPr lang="en-US" altLang="zh-CN" sz="2400" dirty="0">
                <a:latin typeface="Microsoft YaHei" charset="-122"/>
                <a:ea typeface="Microsoft YaHei" charset="-122"/>
                <a:cs typeface="Microsoft YaHei" charset="-122"/>
              </a:rPr>
              <a:t>finite-state machine</a:t>
            </a:r>
            <a:r>
              <a:rPr lang="zh-CN" altLang="en-US" sz="2400" dirty="0">
                <a:latin typeface="Microsoft YaHei" charset="-122"/>
                <a:ea typeface="Microsoft YaHei" charset="-122"/>
                <a:cs typeface="Microsoft YaHei" charset="-122"/>
              </a:rPr>
              <a:t>，缩写：</a:t>
            </a:r>
            <a:r>
              <a:rPr lang="en-US" altLang="zh-CN" sz="2400" b="1" dirty="0">
                <a:latin typeface="Microsoft YaHei" charset="-122"/>
                <a:ea typeface="Microsoft YaHei" charset="-122"/>
                <a:cs typeface="Microsoft YaHei" charset="-122"/>
              </a:rPr>
              <a:t>FSM</a:t>
            </a:r>
            <a:r>
              <a:rPr lang="zh-CN" altLang="en-US" sz="2400" dirty="0">
                <a:latin typeface="Microsoft YaHei" charset="-122"/>
                <a:ea typeface="Microsoft YaHei" charset="-122"/>
                <a:cs typeface="Microsoft YaHei" charset="-122"/>
              </a:rPr>
              <a:t>）又称</a:t>
            </a:r>
            <a:r>
              <a:rPr lang="zh-CN" altLang="en-US" sz="2400" b="1" dirty="0">
                <a:latin typeface="Microsoft YaHei" charset="-122"/>
                <a:ea typeface="Microsoft YaHei" charset="-122"/>
                <a:cs typeface="Microsoft YaHei" charset="-122"/>
              </a:rPr>
              <a:t>有限状态自动机</a:t>
            </a:r>
            <a:r>
              <a:rPr lang="zh-CN" altLang="en-US" sz="2400" dirty="0">
                <a:latin typeface="Microsoft YaHei" charset="-122"/>
                <a:ea typeface="Microsoft YaHei" charset="-122"/>
                <a:cs typeface="Microsoft YaHei" charset="-122"/>
              </a:rPr>
              <a:t>，简称</a:t>
            </a:r>
            <a:r>
              <a:rPr lang="zh-CN" altLang="en-US" sz="2400" b="1" dirty="0">
                <a:latin typeface="Microsoft YaHei" charset="-122"/>
                <a:ea typeface="Microsoft YaHei" charset="-122"/>
                <a:cs typeface="Microsoft YaHei" charset="-122"/>
              </a:rPr>
              <a:t>状态机</a:t>
            </a:r>
            <a:r>
              <a:rPr lang="zh-CN" altLang="en-US" sz="2400" dirty="0">
                <a:latin typeface="Microsoft YaHei" charset="-122"/>
                <a:ea typeface="Microsoft YaHei" charset="-122"/>
                <a:cs typeface="Microsoft YaHei" charset="-122"/>
              </a:rPr>
              <a:t>，是表示有限个状态以及在这些状态之间的转移和动作等行为的数学模型。</a:t>
            </a:r>
            <a:endParaRPr kumimoji="1" lang="zh-CN" altLang="en-US" sz="2400" dirty="0">
              <a:latin typeface="Microsoft YaHei" charset="-122"/>
              <a:ea typeface="Microsoft YaHei" charset="-122"/>
              <a:cs typeface="Microsoft YaHei" charset="-122"/>
            </a:endParaRPr>
          </a:p>
        </p:txBody>
      </p:sp>
      <p:pic>
        <p:nvPicPr>
          <p:cNvPr id="2" name="图片 1"/>
          <p:cNvPicPr>
            <a:picLocks noChangeAspect="1"/>
          </p:cNvPicPr>
          <p:nvPr/>
        </p:nvPicPr>
        <p:blipFill>
          <a:blip r:embed="rId2"/>
          <a:stretch>
            <a:fillRect/>
          </a:stretch>
        </p:blipFill>
        <p:spPr>
          <a:xfrm>
            <a:off x="7989524" y="3779520"/>
            <a:ext cx="2812588" cy="2183892"/>
          </a:xfrm>
          <a:prstGeom prst="rect">
            <a:avLst/>
          </a:prstGeom>
        </p:spPr>
      </p:pic>
    </p:spTree>
    <p:extLst>
      <p:ext uri="{BB962C8B-B14F-4D97-AF65-F5344CB8AC3E}">
        <p14:creationId xmlns:p14="http://schemas.microsoft.com/office/powerpoint/2010/main" val="894253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768096" y="1426464"/>
            <a:ext cx="10899648" cy="3370153"/>
          </a:xfrm>
          <a:prstGeom prst="rect">
            <a:avLst/>
          </a:prstGeom>
          <a:noFill/>
        </p:spPr>
        <p:txBody>
          <a:bodyPr wrap="square" rtlCol="0">
            <a:spAutoFit/>
          </a:bodyPr>
          <a:lstStyle/>
          <a:p>
            <a:pPr>
              <a:lnSpc>
                <a:spcPct val="150000"/>
              </a:lnSpc>
            </a:pPr>
            <a:r>
              <a:rPr lang="en-US" altLang="zh-CN" sz="2400" dirty="0"/>
              <a:t>A finite-state machine (FSM) or finite-state automaton (FSA, plural: automata), finite automaton, or simply a state machine, is a mathematical model of computation. It is an abstract machine that can be in exactly one of a finite number of states at any given time. The FSM can change from one state to another in response to some external inputs; the change from one state to another is called a transition. A FSM is defined by </a:t>
            </a:r>
            <a:r>
              <a:rPr lang="en-US" altLang="zh-CN" sz="2400" dirty="0">
                <a:solidFill>
                  <a:srgbClr val="FFC000"/>
                </a:solidFill>
              </a:rPr>
              <a:t>a list of its </a:t>
            </a:r>
            <a:r>
              <a:rPr lang="en-US" altLang="zh-CN" sz="2400" b="1" dirty="0">
                <a:solidFill>
                  <a:srgbClr val="FFC000"/>
                </a:solidFill>
              </a:rPr>
              <a:t>states</a:t>
            </a:r>
            <a:r>
              <a:rPr lang="en-US" altLang="zh-CN" sz="2400" dirty="0">
                <a:solidFill>
                  <a:srgbClr val="FFC000"/>
                </a:solidFill>
              </a:rPr>
              <a:t>, its </a:t>
            </a:r>
            <a:r>
              <a:rPr lang="en-US" altLang="zh-CN" sz="2400" b="1" dirty="0">
                <a:solidFill>
                  <a:srgbClr val="FFC000"/>
                </a:solidFill>
              </a:rPr>
              <a:t>initial state</a:t>
            </a:r>
            <a:r>
              <a:rPr lang="en-US" altLang="zh-CN" sz="2400" dirty="0">
                <a:solidFill>
                  <a:srgbClr val="FFC000"/>
                </a:solidFill>
              </a:rPr>
              <a:t>, and the </a:t>
            </a:r>
            <a:r>
              <a:rPr lang="en-US" altLang="zh-CN" sz="2400" b="1" dirty="0">
                <a:solidFill>
                  <a:srgbClr val="FFC000"/>
                </a:solidFill>
              </a:rPr>
              <a:t>conditions</a:t>
            </a:r>
            <a:r>
              <a:rPr lang="en-US" altLang="zh-CN" sz="2400" dirty="0">
                <a:solidFill>
                  <a:srgbClr val="FFC000"/>
                </a:solidFill>
              </a:rPr>
              <a:t> for each </a:t>
            </a:r>
            <a:r>
              <a:rPr lang="en-US" altLang="zh-CN" sz="2400" b="1" dirty="0">
                <a:solidFill>
                  <a:srgbClr val="FFC000"/>
                </a:solidFill>
              </a:rPr>
              <a:t>transition</a:t>
            </a:r>
            <a:r>
              <a:rPr lang="en-US" altLang="zh-CN" sz="2400" dirty="0">
                <a:solidFill>
                  <a:srgbClr val="FFC000"/>
                </a:solidFill>
              </a:rPr>
              <a:t>.</a:t>
            </a:r>
            <a:endParaRPr lang="zh-CN" altLang="en-US" sz="2400" dirty="0">
              <a:solidFill>
                <a:srgbClr val="FFC000"/>
              </a:solidFill>
            </a:endParaRPr>
          </a:p>
        </p:txBody>
      </p:sp>
    </p:spTree>
    <p:extLst>
      <p:ext uri="{BB962C8B-B14F-4D97-AF65-F5344CB8AC3E}">
        <p14:creationId xmlns:p14="http://schemas.microsoft.com/office/powerpoint/2010/main" val="16344498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365626" y="1781176"/>
            <a:ext cx="3507592" cy="2976562"/>
          </a:xfrm>
          <a:prstGeom prst="rect">
            <a:avLst/>
          </a:prstGeom>
        </p:spPr>
      </p:pic>
    </p:spTree>
    <p:extLst>
      <p:ext uri="{BB962C8B-B14F-4D97-AF65-F5344CB8AC3E}">
        <p14:creationId xmlns:p14="http://schemas.microsoft.com/office/powerpoint/2010/main" val="882630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afterEffect">
                                  <p:stCondLst>
                                    <p:cond delay="0"/>
                                  </p:stCondLst>
                                  <p:childTnLst>
                                    <p:animScale>
                                      <p:cBhvr>
                                        <p:cTn id="6" dur="1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4056217" y="1920876"/>
            <a:ext cx="4003522" cy="2900362"/>
          </a:xfrm>
          <a:prstGeom prst="rect">
            <a:avLst/>
          </a:prstGeom>
        </p:spPr>
      </p:pic>
      <p:pic>
        <p:nvPicPr>
          <p:cNvPr id="4" name="图片 3"/>
          <p:cNvPicPr>
            <a:picLocks noChangeAspect="1"/>
          </p:cNvPicPr>
          <p:nvPr/>
        </p:nvPicPr>
        <p:blipFill>
          <a:blip r:embed="rId3"/>
          <a:stretch>
            <a:fillRect/>
          </a:stretch>
        </p:blipFill>
        <p:spPr>
          <a:xfrm>
            <a:off x="2473327" y="3746500"/>
            <a:ext cx="7531100" cy="2679700"/>
          </a:xfrm>
          <a:prstGeom prst="rect">
            <a:avLst/>
          </a:prstGeom>
        </p:spPr>
      </p:pic>
    </p:spTree>
    <p:extLst>
      <p:ext uri="{BB962C8B-B14F-4D97-AF65-F5344CB8AC3E}">
        <p14:creationId xmlns:p14="http://schemas.microsoft.com/office/powerpoint/2010/main" val="1554883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5E-6 4.81481E-6 L 5E-6 -0.22894 " pathEditMode="relative" rAng="0" ptsTypes="AA">
                                      <p:cBhvr>
                                        <p:cTn id="6" dur="1000" fill="hold"/>
                                        <p:tgtEl>
                                          <p:spTgt spid="3"/>
                                        </p:tgtEl>
                                        <p:attrNameLst>
                                          <p:attrName>ppt_x</p:attrName>
                                          <p:attrName>ppt_y</p:attrName>
                                        </p:attrNameLst>
                                      </p:cBhvr>
                                      <p:rCtr x="0" y="-11458"/>
                                    </p:animMotion>
                                  </p:childTnLst>
                                </p:cTn>
                              </p:par>
                            </p:childTnLst>
                          </p:cTn>
                        </p:par>
                        <p:par>
                          <p:cTn id="7" fill="hold">
                            <p:stCondLst>
                              <p:cond delay="1000"/>
                            </p:stCondLst>
                            <p:childTnLst>
                              <p:par>
                                <p:cTn id="8" presetID="1" presetClass="entr" presetSubtype="0" fill="hold" nodeType="afterEffect">
                                  <p:stCondLst>
                                    <p:cond delay="0"/>
                                  </p:stCondLst>
                                  <p:childTnLst>
                                    <p:set>
                                      <p:cBhvr>
                                        <p:cTn id="9"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71488" y="652463"/>
            <a:ext cx="1846207" cy="1833562"/>
          </a:xfrm>
          <a:prstGeom prst="rect">
            <a:avLst/>
          </a:prstGeom>
        </p:spPr>
      </p:pic>
      <p:pic>
        <p:nvPicPr>
          <p:cNvPr id="5" name="图片 4"/>
          <p:cNvPicPr>
            <a:picLocks noChangeAspect="1"/>
          </p:cNvPicPr>
          <p:nvPr/>
        </p:nvPicPr>
        <p:blipFill>
          <a:blip r:embed="rId3"/>
          <a:stretch>
            <a:fillRect/>
          </a:stretch>
        </p:blipFill>
        <p:spPr>
          <a:xfrm>
            <a:off x="3470217" y="652463"/>
            <a:ext cx="3337408" cy="1874838"/>
          </a:xfrm>
          <a:prstGeom prst="rect">
            <a:avLst/>
          </a:prstGeom>
        </p:spPr>
      </p:pic>
      <p:pic>
        <p:nvPicPr>
          <p:cNvPr id="6" name="图片 5"/>
          <p:cNvPicPr>
            <a:picLocks noChangeAspect="1"/>
          </p:cNvPicPr>
          <p:nvPr/>
        </p:nvPicPr>
        <p:blipFill>
          <a:blip r:embed="rId4"/>
          <a:stretch>
            <a:fillRect/>
          </a:stretch>
        </p:blipFill>
        <p:spPr>
          <a:xfrm>
            <a:off x="471488" y="3171823"/>
            <a:ext cx="4551122" cy="3171825"/>
          </a:xfrm>
          <a:prstGeom prst="rect">
            <a:avLst/>
          </a:prstGeom>
        </p:spPr>
      </p:pic>
      <p:pic>
        <p:nvPicPr>
          <p:cNvPr id="7" name="图片 6"/>
          <p:cNvPicPr>
            <a:picLocks noChangeAspect="1"/>
          </p:cNvPicPr>
          <p:nvPr/>
        </p:nvPicPr>
        <p:blipFill>
          <a:blip r:embed="rId5"/>
          <a:stretch>
            <a:fillRect/>
          </a:stretch>
        </p:blipFill>
        <p:spPr>
          <a:xfrm>
            <a:off x="7729536" y="652463"/>
            <a:ext cx="3609491" cy="2943253"/>
          </a:xfrm>
          <a:prstGeom prst="rect">
            <a:avLst/>
          </a:prstGeom>
        </p:spPr>
      </p:pic>
      <p:pic>
        <p:nvPicPr>
          <p:cNvPr id="8" name="图片 7"/>
          <p:cNvPicPr>
            <a:picLocks noChangeAspect="1"/>
          </p:cNvPicPr>
          <p:nvPr/>
        </p:nvPicPr>
        <p:blipFill>
          <a:blip r:embed="rId6"/>
          <a:stretch>
            <a:fillRect/>
          </a:stretch>
        </p:blipFill>
        <p:spPr>
          <a:xfrm>
            <a:off x="5572124" y="4461070"/>
            <a:ext cx="6067425" cy="853934"/>
          </a:xfrm>
          <a:prstGeom prst="rect">
            <a:avLst/>
          </a:prstGeom>
        </p:spPr>
      </p:pic>
    </p:spTree>
    <p:extLst>
      <p:ext uri="{BB962C8B-B14F-4D97-AF65-F5344CB8AC3E}">
        <p14:creationId xmlns:p14="http://schemas.microsoft.com/office/powerpoint/2010/main" val="903823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250"/>
                                        <p:tgtEl>
                                          <p:spTgt spid="2"/>
                                        </p:tgtEl>
                                      </p:cBhvr>
                                    </p:animEffect>
                                  </p:childTnLst>
                                </p:cTn>
                              </p:par>
                            </p:childTnLst>
                          </p:cTn>
                        </p:par>
                        <p:par>
                          <p:cTn id="8" fill="hold">
                            <p:stCondLst>
                              <p:cond delay="250"/>
                            </p:stCondLst>
                            <p:childTnLst>
                              <p:par>
                                <p:cTn id="9" presetID="22" presetClass="entr" presetSubtype="8"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250"/>
                                        <p:tgtEl>
                                          <p:spTgt spid="5"/>
                                        </p:tgtEl>
                                      </p:cBhvr>
                                    </p:animEffect>
                                  </p:childTnLst>
                                </p:cTn>
                              </p:par>
                            </p:childTnLst>
                          </p:cTn>
                        </p:par>
                        <p:par>
                          <p:cTn id="12" fill="hold">
                            <p:stCondLst>
                              <p:cond delay="5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250"/>
                                        <p:tgtEl>
                                          <p:spTgt spid="7"/>
                                        </p:tgtEl>
                                      </p:cBhvr>
                                    </p:animEffect>
                                  </p:childTnLst>
                                </p:cTn>
                              </p:par>
                            </p:childTnLst>
                          </p:cTn>
                        </p:par>
                        <p:par>
                          <p:cTn id="16" fill="hold">
                            <p:stCondLst>
                              <p:cond delay="750"/>
                            </p:stCondLst>
                            <p:childTnLst>
                              <p:par>
                                <p:cTn id="17" presetID="22" presetClass="entr" presetSubtype="8"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250"/>
                                        <p:tgtEl>
                                          <p:spTgt spid="6"/>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499360" y="2438400"/>
            <a:ext cx="7437120" cy="830997"/>
          </a:xfrm>
          <a:prstGeom prst="rect">
            <a:avLst/>
          </a:prstGeom>
          <a:noFill/>
        </p:spPr>
        <p:txBody>
          <a:bodyPr wrap="square" rtlCol="0">
            <a:spAutoFit/>
          </a:bodyPr>
          <a:lstStyle/>
          <a:p>
            <a:pPr algn="ctr"/>
            <a:r>
              <a:rPr kumimoji="1" lang="en-US" altLang="zh-CN" sz="4800" dirty="0" smtClean="0">
                <a:latin typeface="Microsoft YaHei" charset="-122"/>
                <a:ea typeface="Microsoft YaHei" charset="-122"/>
                <a:cs typeface="Microsoft YaHei" charset="-122"/>
              </a:rPr>
              <a:t>Why ?</a:t>
            </a:r>
            <a:endParaRPr kumimoji="1" lang="zh-CN" altLang="en-US" sz="48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4799567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741870" y="2269707"/>
            <a:ext cx="8802053" cy="1569660"/>
          </a:xfrm>
          <a:prstGeom prst="rect">
            <a:avLst/>
          </a:prstGeom>
          <a:noFill/>
        </p:spPr>
        <p:txBody>
          <a:bodyPr wrap="square" rtlCol="0">
            <a:spAutoFit/>
          </a:bodyPr>
          <a:lstStyle/>
          <a:p>
            <a:pPr>
              <a:lnSpc>
                <a:spcPct val="150000"/>
              </a:lnSpc>
            </a:pPr>
            <a:r>
              <a:rPr lang="zh-CN" altLang="en-US" sz="3200" b="1" dirty="0" smtClean="0">
                <a:latin typeface="Microsoft YaHei" charset="-122"/>
                <a:ea typeface="Microsoft YaHei" charset="-122"/>
                <a:cs typeface="Microsoft YaHei" charset="-122"/>
              </a:rPr>
              <a:t>关注点分离：</a:t>
            </a:r>
            <a:r>
              <a:rPr lang="zh-CN" altLang="en-US" sz="3200" dirty="0" smtClean="0">
                <a:latin typeface="Microsoft YaHei" charset="-122"/>
                <a:ea typeface="Microsoft YaHei" charset="-122"/>
                <a:cs typeface="Microsoft YaHei" charset="-122"/>
              </a:rPr>
              <a:t>组件</a:t>
            </a:r>
            <a:r>
              <a:rPr lang="zh-CN" altLang="en-US" sz="3200" dirty="0">
                <a:latin typeface="Microsoft YaHei" charset="-122"/>
                <a:ea typeface="Microsoft YaHei" charset="-122"/>
                <a:cs typeface="Microsoft YaHei" charset="-122"/>
              </a:rPr>
              <a:t>的事件</a:t>
            </a:r>
            <a:r>
              <a:rPr lang="zh-CN" altLang="en-US" sz="3200" dirty="0" smtClean="0">
                <a:latin typeface="Microsoft YaHei" charset="-122"/>
                <a:ea typeface="Microsoft YaHei" charset="-122"/>
                <a:cs typeface="Microsoft YaHei" charset="-122"/>
              </a:rPr>
              <a:t>响应</a:t>
            </a:r>
            <a:r>
              <a:rPr lang="zh-CN" altLang="en-US" sz="3200" dirty="0">
                <a:latin typeface="Microsoft YaHei" charset="-122"/>
                <a:ea typeface="Microsoft YaHei" charset="-122"/>
                <a:cs typeface="Microsoft YaHei" charset="-122"/>
              </a:rPr>
              <a:t>（</a:t>
            </a:r>
            <a:r>
              <a:rPr lang="en-US" altLang="zh-CN" sz="3200" dirty="0" smtClean="0">
                <a:latin typeface="Microsoft YaHei" charset="-122"/>
                <a:ea typeface="Microsoft YaHei" charset="-122"/>
                <a:cs typeface="Microsoft YaHei" charset="-122"/>
              </a:rPr>
              <a:t>Event</a:t>
            </a:r>
            <a:r>
              <a:rPr lang="zh-CN" altLang="en-US" sz="3200" dirty="0" smtClean="0">
                <a:latin typeface="Microsoft YaHei" charset="-122"/>
                <a:ea typeface="Microsoft YaHei" charset="-122"/>
                <a:cs typeface="Microsoft YaHei" charset="-122"/>
              </a:rPr>
              <a:t>）与</a:t>
            </a:r>
            <a:r>
              <a:rPr lang="zh-CN" altLang="en-US" sz="3200" dirty="0">
                <a:latin typeface="Microsoft YaHei" charset="-122"/>
                <a:ea typeface="Microsoft YaHei" charset="-122"/>
                <a:cs typeface="Microsoft YaHei" charset="-122"/>
              </a:rPr>
              <a:t>组件的行为</a:t>
            </a:r>
            <a:r>
              <a:rPr lang="zh-CN" altLang="en-US" sz="3200" dirty="0" smtClean="0">
                <a:latin typeface="Microsoft YaHei" charset="-122"/>
                <a:ea typeface="Microsoft YaHei" charset="-122"/>
                <a:cs typeface="Microsoft YaHei" charset="-122"/>
              </a:rPr>
              <a:t>表现（</a:t>
            </a:r>
            <a:r>
              <a:rPr lang="en-US" altLang="zh-CN" sz="3200" dirty="0" smtClean="0">
                <a:latin typeface="Microsoft YaHei" charset="-122"/>
                <a:ea typeface="Microsoft YaHei" charset="-122"/>
                <a:cs typeface="Microsoft YaHei" charset="-122"/>
              </a:rPr>
              <a:t>State</a:t>
            </a:r>
            <a:r>
              <a:rPr lang="zh-CN" altLang="en-US" sz="3200" dirty="0" smtClean="0">
                <a:latin typeface="Microsoft YaHei" charset="-122"/>
                <a:ea typeface="Microsoft YaHei" charset="-122"/>
                <a:cs typeface="Microsoft YaHei" charset="-122"/>
              </a:rPr>
              <a:t>）解耦</a:t>
            </a:r>
            <a:endParaRPr lang="en-US" altLang="zh-CN" sz="32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946585915"/>
      </p:ext>
    </p:extLst>
  </p:cSld>
  <p:clrMapOvr>
    <a:masterClrMapping/>
  </p:clrMapOvr>
  <p:timing>
    <p:tnLst>
      <p:par>
        <p:cTn id="1" dur="indefinite" restart="never" nodeType="tmRoot"/>
      </p:par>
    </p:tnLst>
  </p:timing>
</p:sld>
</file>

<file path=ppt/theme/theme1.xml><?xml version="1.0" encoding="utf-8"?>
<a:theme xmlns:a="http://schemas.openxmlformats.org/drawingml/2006/main" name="TF10001006">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006" id="{A55DF1DA-22EC-4DA4-B170-D3F0FF81047C}" vid="{3BFA2149-51D1-489C-9B65-4F9563B089D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深度</Template>
  <TotalTime>1737</TotalTime>
  <Words>84</Words>
  <Application>Microsoft Macintosh PowerPoint</Application>
  <PresentationFormat>宽屏</PresentationFormat>
  <Paragraphs>12</Paragraphs>
  <Slides>16</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16</vt:i4>
      </vt:variant>
    </vt:vector>
  </HeadingPairs>
  <TitlesOfParts>
    <vt:vector size="22" baseType="lpstr">
      <vt:lpstr>Corbel</vt:lpstr>
      <vt:lpstr>DengXian</vt:lpstr>
      <vt:lpstr>Microsoft YaHei</vt:lpstr>
      <vt:lpstr>华文楷体</vt:lpstr>
      <vt:lpstr>Arial</vt:lpstr>
      <vt:lpstr>TF10001006</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Jamie Liu</dc:creator>
  <cp:lastModifiedBy>Jamie Liu</cp:lastModifiedBy>
  <cp:revision>16</cp:revision>
  <dcterms:created xsi:type="dcterms:W3CDTF">2017-04-27T14:47:21Z</dcterms:created>
  <dcterms:modified xsi:type="dcterms:W3CDTF">2017-05-05T09:47:08Z</dcterms:modified>
</cp:coreProperties>
</file>

<file path=docProps/thumbnail.jpeg>
</file>